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0" r:id="rId5"/>
    <p:sldMasterId id="2147483672" r:id="rId6"/>
    <p:sldMasterId id="2147483684" r:id="rId7"/>
    <p:sldMasterId id="214748369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</p:sldIdLst>
  <p:sldSz cy="6858000" cx="914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  <p:embeddedFont>
      <p:font typeface="Arial Black"/>
      <p:regular r:id="rId24"/>
    </p:embeddedFont>
    <p:embeddedFont>
      <p:font typeface="Gill Sans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7" roundtripDataSignature="AMtx7mhEGv8oSj/CACAgg2BJaCyZhFIy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ArialBlack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GillSans-bold.fntdata"/><Relationship Id="rId25" Type="http://schemas.openxmlformats.org/officeDocument/2006/relationships/font" Target="fonts/GillSans-regular.fntdata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2"/>
          <p:cNvSpPr txBox="1"/>
          <p:nvPr>
            <p:ph type="ctrTitle"/>
          </p:nvPr>
        </p:nvSpPr>
        <p:spPr>
          <a:xfrm>
            <a:off x="581192" y="3936453"/>
            <a:ext cx="7989752" cy="103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" type="subTitle"/>
          </p:nvPr>
        </p:nvSpPr>
        <p:spPr>
          <a:xfrm>
            <a:off x="581192" y="5175772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2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 rot="5400000">
            <a:off x="2760671" y="48524"/>
            <a:ext cx="3630794" cy="7989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2"/>
          <p:cNvSpPr txBox="1"/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0" type="dt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1" type="ftr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4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4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381522" y="6269672"/>
            <a:ext cx="6423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27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1" name="Google Shape;131;p2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28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38" name="Google Shape;138;p28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28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40" name="Google Shape;140;p2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31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3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1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31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/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3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8911" lvl="0" marL="457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3312"/>
              <a:buChar char="◼"/>
              <a:defRPr sz="3600"/>
            </a:lvl1pPr>
            <a:lvl2pPr indent="-415544" lvl="1" marL="9144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944"/>
              <a:buChar char="◼"/>
              <a:defRPr sz="3200"/>
            </a:lvl2pPr>
            <a:lvl3pPr indent="-39217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76"/>
              <a:buChar char="◼"/>
              <a:defRPr sz="2800"/>
            </a:lvl3pPr>
            <a:lvl4pPr indent="-36880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4pPr>
            <a:lvl5pPr indent="-368807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showMasterSp="0" type="picTx">
  <p:cSld name="PICTURE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2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3" name="Google Shape;163;p3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32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2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1" type="body"/>
          </p:nvPr>
        </p:nvSpPr>
        <p:spPr>
          <a:xfrm rot="5400000">
            <a:off x="2393156" y="-183355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4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idx="1" type="subTitle"/>
          </p:nvPr>
        </p:nvSpPr>
        <p:spPr>
          <a:xfrm>
            <a:off x="1132517" y="3427224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6"/>
          <p:cNvSpPr txBox="1"/>
          <p:nvPr>
            <p:ph idx="11" type="ftr"/>
          </p:nvPr>
        </p:nvSpPr>
        <p:spPr>
          <a:xfrm>
            <a:off x="457200" y="6492875"/>
            <a:ext cx="3945988" cy="282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2" type="sldNum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6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V3Lessons.com" id="200" name="Google Shape;20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896" y="400415"/>
            <a:ext cx="7741243" cy="2875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>
            <p:ph type="ctrTitle"/>
          </p:nvPr>
        </p:nvSpPr>
        <p:spPr>
          <a:xfrm>
            <a:off x="502903" y="5741850"/>
            <a:ext cx="8117227" cy="602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6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Sanjay and Arvind Seshan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6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6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7"/>
          <p:cNvSpPr txBox="1"/>
          <p:nvPr>
            <p:ph idx="12" type="sldNum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5" name="Google Shape;215;p3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21" name="Google Shape;221;p39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22" name="Google Shape;222;p3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9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8" name="Google Shape;228;p40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29" name="Google Shape;229;p40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0" name="Google Shape;230;p40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31" name="Google Shape;231;p4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4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0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2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4"/>
          <p:cNvSpPr txBox="1"/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4"/>
          <p:cNvSpPr txBox="1"/>
          <p:nvPr/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Last Edit: 5/14/2020</a:t>
            </a:r>
            <a:endParaRPr b="0" i="0" sz="900" u="none" cap="none" strike="noStrik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14"/>
          <p:cNvSpPr txBox="1"/>
          <p:nvPr/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COPYRIGHT 2018, FLL TUTORIALS</a:t>
            </a:r>
            <a:endParaRPr b="0" i="0" sz="900" u="none" cap="none" strike="noStrik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14"/>
          <p:cNvSpPr txBox="1"/>
          <p:nvPr/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900" u="none" cap="none" strike="noStrik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245" name="Google Shape;245;p43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46" name="Google Shape;246;p4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3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3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showMasterSp="0" type="picTx">
  <p:cSld name="PICTURE_WITH_CAPTION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4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4" name="Google Shape;254;p4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4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44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4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1" type="body"/>
          </p:nvPr>
        </p:nvSpPr>
        <p:spPr>
          <a:xfrm rot="5400000">
            <a:off x="2393156" y="-183355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4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5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4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6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8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0" name="Google Shape;280;p4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4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50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2" name="Google Shape;292;p5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50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50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1"/>
          <p:cNvSpPr txBox="1"/>
          <p:nvPr>
            <p:ph idx="1" type="body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idx="2" type="body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5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5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5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2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5" name="Google Shape;305;p52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52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7" name="Google Shape;307;p52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5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5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5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" type="body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2" type="body"/>
          </p:nvPr>
        </p:nvSpPr>
        <p:spPr>
          <a:xfrm>
            <a:off x="4663282" y="2228003"/>
            <a:ext cx="390766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5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55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23" name="Google Shape;323;p55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24" name="Google Shape;324;p5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5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type="picTx">
  <p:cSld name="PICTURE_WITH_CAPTION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6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56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1" name="Google Shape;331;p5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5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7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5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8"/>
          <p:cNvSpPr txBox="1"/>
          <p:nvPr>
            <p:ph idx="1" type="body"/>
          </p:nvPr>
        </p:nvSpPr>
        <p:spPr>
          <a:xfrm rot="5400000">
            <a:off x="604044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5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5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5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itle">
  <p:cSld name="TITLE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60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1" name="Google Shape;361;p6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6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60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6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0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0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0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0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61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6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6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61"/>
          <p:cNvSpPr txBox="1"/>
          <p:nvPr>
            <p:ph idx="12" type="sldNum"/>
          </p:nvPr>
        </p:nvSpPr>
        <p:spPr>
          <a:xfrm>
            <a:off x="8381522" y="6269672"/>
            <a:ext cx="6423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62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9" name="Google Shape;379;p6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62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6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63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5" name="Google Shape;385;p63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6" name="Google Shape;386;p6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6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64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2" name="Google Shape;392;p64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93" name="Google Shape;393;p64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4" name="Google Shape;394;p64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95" name="Google Shape;395;p6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6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64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6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" type="body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2" name="Google Shape;52;p16"/>
          <p:cNvSpPr txBox="1"/>
          <p:nvPr>
            <p:ph idx="2" type="body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3" type="body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4" name="Google Shape;54;p16"/>
          <p:cNvSpPr txBox="1"/>
          <p:nvPr>
            <p:ph idx="4" type="body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5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6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6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5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6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66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7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409" name="Google Shape;409;p67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10" name="Google Shape;410;p6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6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67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7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showMasterSp="0" type="picTx">
  <p:cSld name="PICTURE_WITH_CAPTION_TEX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8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68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18" name="Google Shape;418;p6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6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68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68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68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69"/>
          <p:cNvSpPr txBox="1"/>
          <p:nvPr>
            <p:ph idx="1" type="body"/>
          </p:nvPr>
        </p:nvSpPr>
        <p:spPr>
          <a:xfrm rot="5400000">
            <a:off x="2393156" y="-183355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6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6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69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0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7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p7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7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70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7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9"/>
          <p:cNvSpPr txBox="1"/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2" type="body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3" name="Google Shape;73;p19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/>
          <p:nvPr>
            <p:ph idx="2" type="pic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0" name="Google Shape;80;p20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1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1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" name="Google Shape;17;p11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3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3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35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5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5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5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5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4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59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5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5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Google Shape;351;p59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5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9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9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ev3lessons.com/" TargetMode="External"/><Relationship Id="rId4" Type="http://schemas.openxmlformats.org/officeDocument/2006/relationships/hyperlink" Target="http://www.flltutorials.com/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"/>
          <p:cNvSpPr txBox="1"/>
          <p:nvPr>
            <p:ph type="ctrTitle"/>
          </p:nvPr>
        </p:nvSpPr>
        <p:spPr>
          <a:xfrm>
            <a:off x="581192" y="3936453"/>
            <a:ext cx="7989752" cy="103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חדר שיפוט רובוט בלי שולחן משימות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"/>
          <p:cNvSpPr txBox="1"/>
          <p:nvPr>
            <p:ph idx="1" type="subTitle"/>
          </p:nvPr>
        </p:nvSpPr>
        <p:spPr>
          <a:xfrm>
            <a:off x="581192" y="5175772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62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SESHAN BROTHERS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362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תורגם לעברית ע"י D-Bug #3316 מתיכון עירוני ד', תל-אביב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תודות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0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המדריך נוצר ע"י Sanjay Seshan  ו-  Arvind Seshan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תורגם לעברית ע"י D-Bug #3316 מתיכון עירוני ד', תל-אביב, עם דוגמאות מקבוצות ה-FLL שלנו: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 D++ #285, Dgital #1331 ו- Dscover #2503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תוכלו למצוא עוד מדריכים ב: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/>
              <a:t>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www.ev3lessons.com</a:t>
            </a:r>
            <a:endParaRPr sz="2800"/>
          </a:p>
          <a:p>
            <a:pPr indent="-342900" lvl="0" marL="342900" rtl="1" algn="r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/>
              <a:t> 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ו-</a:t>
            </a:r>
            <a:r>
              <a:rPr lang="en-US" sz="2800"/>
              <a:t>  </a:t>
            </a:r>
            <a:r>
              <a:rPr lang="en-US" sz="2800" u="sng">
                <a:solidFill>
                  <a:schemeClr val="hlink"/>
                </a:solidFill>
                <a:hlinkClick r:id="rId4"/>
              </a:rPr>
              <a:t>www.flltutorials.com</a:t>
            </a:r>
            <a:endParaRPr sz="2800"/>
          </a:p>
          <a:p>
            <a:pPr indent="-179324" lvl="0" marL="34290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557" name="Google Shape;557;p10"/>
          <p:cNvSpPr/>
          <p:nvPr/>
        </p:nvSpPr>
        <p:spPr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en-US" sz="20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558" name="Google Shape;558;p1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0561" y="4398852"/>
            <a:ext cx="2161449" cy="761422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0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0" name="Google Shape;560;p10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2019, FLL Tutorials, Last Edit 1/24/2019</a:t>
            </a:r>
            <a:endParaRPr/>
          </a:p>
        </p:txBody>
      </p:sp>
      <p:pic>
        <p:nvPicPr>
          <p:cNvPr descr="A close up of a logo  Description automatically generated" id="561" name="Google Shape;56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9725" y="3820314"/>
            <a:ext cx="2050825" cy="157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כבר אין שולחן משימות בחדר שיפוט, מה עכשיו?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"/>
          <p:cNvSpPr txBox="1"/>
          <p:nvPr>
            <p:ph idx="1" type="body"/>
          </p:nvPr>
        </p:nvSpPr>
        <p:spPr>
          <a:xfrm>
            <a:off x="457200" y="1524318"/>
            <a:ext cx="8236226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2"/>
              <a:buFont typeface="Arial"/>
              <a:buChar char="•"/>
            </a:pPr>
            <a:r>
              <a:rPr lang="en-US" sz="2050">
                <a:latin typeface="Arial"/>
                <a:ea typeface="Arial"/>
                <a:cs typeface="Arial"/>
                <a:sym typeface="Arial"/>
              </a:rPr>
              <a:t>אזורים רבים ברחבי העולם, כולל בפסטיבל העולמי, מוציאים את שולחן המשימות מחדר שיפוט הרובוט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970"/>
              </a:spcBef>
              <a:spcAft>
                <a:spcPts val="0"/>
              </a:spcAft>
              <a:buSzPts val="1902"/>
              <a:buFont typeface="Arial"/>
              <a:buChar char="•"/>
            </a:pPr>
            <a:r>
              <a:rPr lang="en-US" sz="2050">
                <a:latin typeface="Arial"/>
                <a:ea typeface="Arial"/>
                <a:cs typeface="Arial"/>
                <a:sym typeface="Arial"/>
              </a:rPr>
              <a:t>השופטים מספקים תמונה של המגרש לשימושכם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970"/>
              </a:spcBef>
              <a:spcAft>
                <a:spcPts val="0"/>
              </a:spcAft>
              <a:buSzPts val="1902"/>
              <a:buFont typeface="Arial"/>
              <a:buChar char="•"/>
            </a:pPr>
            <a:r>
              <a:rPr lang="en-US" sz="2050">
                <a:latin typeface="Arial"/>
                <a:ea typeface="Arial"/>
                <a:cs typeface="Arial"/>
                <a:sym typeface="Arial"/>
              </a:rPr>
              <a:t>זה עשוי להיראות כמו שינוי מדאיג עבור קבוצות ותיקות, אבל זה לא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970"/>
              </a:spcBef>
              <a:spcAft>
                <a:spcPts val="0"/>
              </a:spcAft>
              <a:buSzPts val="1902"/>
              <a:buFont typeface="Arial"/>
              <a:buChar char="•"/>
            </a:pPr>
            <a:r>
              <a:rPr lang="en-US" sz="2050">
                <a:latin typeface="Arial"/>
                <a:ea typeface="Arial"/>
                <a:cs typeface="Arial"/>
                <a:sym typeface="Arial"/>
              </a:rPr>
              <a:t>חדר שיפוט הרובוט מתמקד בעיצוב ובתכנון של הרובוט שלכם ולא בביצועי הרובוט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970"/>
              </a:spcBef>
              <a:spcAft>
                <a:spcPts val="0"/>
              </a:spcAft>
              <a:buSzPts val="1902"/>
              <a:buFont typeface="Arial"/>
              <a:buChar char="•"/>
            </a:pPr>
            <a:r>
              <a:rPr lang="en-US" sz="2050">
                <a:latin typeface="Arial"/>
                <a:ea typeface="Arial"/>
                <a:cs typeface="Arial"/>
                <a:sym typeface="Arial"/>
              </a:rPr>
              <a:t>אתם אמורים להיות מסוגלים להסביר לשופטים על תהליך העיצוב ההנדסי של הרובוט שלכם, איך הגעתם לרעיונות והחלטות שלכם - גם ללא שולחן משימות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970"/>
              </a:spcBef>
              <a:spcAft>
                <a:spcPts val="0"/>
              </a:spcAft>
              <a:buSzPts val="1902"/>
              <a:buFont typeface="Arial"/>
              <a:buChar char="•"/>
            </a:pPr>
            <a:r>
              <a:rPr lang="en-US" sz="2050">
                <a:latin typeface="Arial"/>
                <a:ea typeface="Arial"/>
                <a:cs typeface="Arial"/>
                <a:sym typeface="Arial"/>
              </a:rPr>
              <a:t>במדריך הזה נענה על מספר שאלות שעלו בקבוצות. </a:t>
            </a:r>
            <a:endParaRPr sz="205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970"/>
              </a:spcBef>
              <a:spcAft>
                <a:spcPts val="0"/>
              </a:spcAft>
              <a:buSzPts val="1902"/>
              <a:buFont typeface="Arial"/>
              <a:buChar char="•"/>
            </a:pPr>
            <a:r>
              <a:rPr lang="en-US" sz="2050">
                <a:latin typeface="Arial"/>
                <a:ea typeface="Arial"/>
                <a:cs typeface="Arial"/>
                <a:sym typeface="Arial"/>
              </a:rPr>
              <a:t>תוודאו לכסות את כל התחומים המופיעים במחוון שיפוט (תכנון מכני, תכנות, אסטרטגיה וחדשנות) </a:t>
            </a:r>
            <a:endParaRPr sz="1679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2"/>
          <p:cNvSpPr txBox="1"/>
          <p:nvPr>
            <p:ph idx="11" type="ftr"/>
          </p:nvPr>
        </p:nvSpPr>
        <p:spPr>
          <a:xfrm>
            <a:off x="-8" y="6416691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2019, FLL Tutorials, Last Edit 1/24/2019</a:t>
            </a:r>
            <a:endParaRPr/>
          </a:p>
        </p:txBody>
      </p:sp>
      <p:sp>
        <p:nvSpPr>
          <p:cNvPr id="450" name="Google Shape;450;p2"/>
          <p:cNvSpPr txBox="1"/>
          <p:nvPr>
            <p:ph idx="11" type="ftr"/>
          </p:nvPr>
        </p:nvSpPr>
        <p:spPr>
          <a:xfrm>
            <a:off x="3485600" y="6376348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Clr>
                <a:srgbClr val="000000"/>
              </a:buClr>
              <a:buSzPts val="1362"/>
              <a:buFont typeface="Arial"/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תורגם לעברית ע"י D-BUG #3316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תארו את הרובוט שלכם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"/>
          <p:cNvSpPr txBox="1"/>
          <p:nvPr>
            <p:ph idx="1" type="body"/>
          </p:nvPr>
        </p:nvSpPr>
        <p:spPr>
          <a:xfrm>
            <a:off x="370605" y="1542664"/>
            <a:ext cx="8303398" cy="2573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כיצד חשבתם על העיצוב של בסיס הרובוט שלכם?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האם הוא מבוסס על עיצוב קיים? (זה הרובוט שלכם משנה שעברה או משהו מהאינטרנט/ספר?)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06000" lvl="1" marL="630000" rtl="1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Font typeface="Arial"/>
              <a:buChar char="◼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שופטים מנוסים מכירים עיצובים סטנדרטיים. לכן חשוב שתציינו את המקורות שלכם וממי קיבלתם השראה.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1" marL="630000" rtl="1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האם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בדקתם את העיצוב/ים שלכם לפני בחירת הרובוט הסופי?</a:t>
            </a:r>
            <a:r>
              <a:rPr lang="en-US" sz="2000"/>
              <a:t> </a:t>
            </a:r>
            <a:endParaRPr sz="2000"/>
          </a:p>
        </p:txBody>
      </p:sp>
      <p:sp>
        <p:nvSpPr>
          <p:cNvPr id="457" name="Google Shape;457;p3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58" name="Google Shape;458;p3"/>
          <p:cNvGrpSpPr/>
          <p:nvPr/>
        </p:nvGrpSpPr>
        <p:grpSpPr>
          <a:xfrm>
            <a:off x="79127" y="4020694"/>
            <a:ext cx="5638513" cy="2370380"/>
            <a:chOff x="105201" y="2455236"/>
            <a:chExt cx="8771317" cy="3966365"/>
          </a:xfrm>
        </p:grpSpPr>
        <p:pic>
          <p:nvPicPr>
            <p:cNvPr id="459" name="Google Shape;459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30297" y="2455236"/>
              <a:ext cx="3971391" cy="2978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3"/>
            <p:cNvSpPr txBox="1"/>
            <p:nvPr/>
          </p:nvSpPr>
          <p:spPr>
            <a:xfrm>
              <a:off x="6759429" y="3909344"/>
              <a:ext cx="1877929" cy="695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מסגרת שמייצבת את הגלגלים</a:t>
              </a:r>
              <a:endPara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1" name="Google Shape;461;p3"/>
            <p:cNvSpPr txBox="1"/>
            <p:nvPr/>
          </p:nvSpPr>
          <p:spPr>
            <a:xfrm>
              <a:off x="388417" y="4638928"/>
              <a:ext cx="2341879" cy="695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גלגלים לנסיעה צמודה לקיר</a:t>
              </a:r>
              <a:endPara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2" name="Google Shape;462;p3"/>
            <p:cNvSpPr txBox="1"/>
            <p:nvPr/>
          </p:nvSpPr>
          <p:spPr>
            <a:xfrm>
              <a:off x="105201" y="3229472"/>
              <a:ext cx="2625097" cy="695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שני חיישני אור בפינות של הרובוט</a:t>
              </a:r>
              <a:endPara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3" name="Google Shape;463;p3"/>
            <p:cNvSpPr txBox="1"/>
            <p:nvPr/>
          </p:nvSpPr>
          <p:spPr>
            <a:xfrm>
              <a:off x="4725193" y="5726201"/>
              <a:ext cx="2369400" cy="6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חיישני האור הם מול הגלגלים</a:t>
              </a:r>
              <a:endPara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464" name="Google Shape;464;p3"/>
            <p:cNvCxnSpPr>
              <a:stCxn id="462" idx="3"/>
            </p:cNvCxnSpPr>
            <p:nvPr/>
          </p:nvCxnSpPr>
          <p:spPr>
            <a:xfrm>
              <a:off x="2730298" y="3577099"/>
              <a:ext cx="866700" cy="1572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5" name="Google Shape;465;p3"/>
            <p:cNvCxnSpPr>
              <a:stCxn id="462" idx="3"/>
            </p:cNvCxnSpPr>
            <p:nvPr/>
          </p:nvCxnSpPr>
          <p:spPr>
            <a:xfrm>
              <a:off x="2730298" y="3577099"/>
              <a:ext cx="1615200" cy="8238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6" name="Google Shape;466;p3"/>
            <p:cNvCxnSpPr>
              <a:stCxn id="460" idx="1"/>
            </p:cNvCxnSpPr>
            <p:nvPr/>
          </p:nvCxnSpPr>
          <p:spPr>
            <a:xfrm flipH="1">
              <a:off x="5958129" y="4256971"/>
              <a:ext cx="801300" cy="21600"/>
            </a:xfrm>
            <a:prstGeom prst="straightConnector1">
              <a:avLst/>
            </a:prstGeom>
            <a:noFill/>
            <a:ln cap="flat" cmpd="sng" w="57150">
              <a:solidFill>
                <a:srgbClr val="FF85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7" name="Google Shape;467;p3"/>
            <p:cNvCxnSpPr>
              <a:stCxn id="461" idx="3"/>
            </p:cNvCxnSpPr>
            <p:nvPr/>
          </p:nvCxnSpPr>
          <p:spPr>
            <a:xfrm flipH="1" rot="10800000">
              <a:off x="2730296" y="4904655"/>
              <a:ext cx="1494000" cy="81900"/>
            </a:xfrm>
            <a:prstGeom prst="straightConnector1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8" name="Google Shape;468;p3"/>
            <p:cNvCxnSpPr>
              <a:stCxn id="461" idx="3"/>
            </p:cNvCxnSpPr>
            <p:nvPr/>
          </p:nvCxnSpPr>
          <p:spPr>
            <a:xfrm flipH="1" rot="10800000">
              <a:off x="2730296" y="4183455"/>
              <a:ext cx="660300" cy="803100"/>
            </a:xfrm>
            <a:prstGeom prst="straightConnector1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69" name="Google Shape;469;p3"/>
            <p:cNvSpPr/>
            <p:nvPr/>
          </p:nvSpPr>
          <p:spPr>
            <a:xfrm rot="4207986">
              <a:off x="5053695" y="4389484"/>
              <a:ext cx="396510" cy="1235721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5715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470" name="Google Shape;470;p3"/>
            <p:cNvCxnSpPr>
              <a:stCxn id="463" idx="0"/>
              <a:endCxn id="469" idx="1"/>
            </p:cNvCxnSpPr>
            <p:nvPr/>
          </p:nvCxnSpPr>
          <p:spPr>
            <a:xfrm rot="10800000">
              <a:off x="5319493" y="5193701"/>
              <a:ext cx="590400" cy="532500"/>
            </a:xfrm>
            <a:prstGeom prst="straightConnector1">
              <a:avLst/>
            </a:prstGeom>
            <a:noFill/>
            <a:ln cap="flat" cmpd="sng" w="5715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1" name="Google Shape;471;p3"/>
            <p:cNvSpPr txBox="1"/>
            <p:nvPr/>
          </p:nvSpPr>
          <p:spPr>
            <a:xfrm>
              <a:off x="6842808" y="2551808"/>
              <a:ext cx="1924287" cy="424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מרכז כובד נמוך</a:t>
              </a:r>
              <a:endPara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2" name="Google Shape;472;p3"/>
            <p:cNvSpPr txBox="1"/>
            <p:nvPr/>
          </p:nvSpPr>
          <p:spPr>
            <a:xfrm>
              <a:off x="7306847" y="4871369"/>
              <a:ext cx="1569671" cy="12360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מבנה מאוזן – גולה תומכת באותו גובה כמו הגלגלים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3"/>
          <p:cNvSpPr txBox="1"/>
          <p:nvPr/>
        </p:nvSpPr>
        <p:spPr>
          <a:xfrm>
            <a:off x="5614956" y="4020694"/>
            <a:ext cx="332694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איזה מאפיינים ייחודיים יש ברובוט שלכם? למה בחרתם בהם?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אילו מאפיינים של הרובוט הופכים אותו ליציב ומאוזן?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באילו מאפיינים אתם הכי גאים?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היו לכם גרסאות שונות לרובוט?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"/>
          <p:cNvSpPr txBox="1"/>
          <p:nvPr>
            <p:ph idx="11" type="ftr"/>
          </p:nvPr>
        </p:nvSpPr>
        <p:spPr>
          <a:xfrm>
            <a:off x="369599" y="6412034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2019, FLL Tutorials, Last Edit 1/24/2019</a:t>
            </a:r>
            <a:endParaRPr/>
          </a:p>
        </p:txBody>
      </p:sp>
      <p:sp>
        <p:nvSpPr>
          <p:cNvPr id="475" name="Google Shape;475;p3"/>
          <p:cNvSpPr txBox="1"/>
          <p:nvPr>
            <p:ph idx="11" type="ftr"/>
          </p:nvPr>
        </p:nvSpPr>
        <p:spPr>
          <a:xfrm>
            <a:off x="3485600" y="6376348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362"/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תורגם לעברית ע"י D-BUG #3316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תארו את החיישנים והמנועים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בכמה ובאיזה חיישנים ומנועים אתם משתמשים?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מדוע בחרתם בהם? באילו משימות אתם משתמשים בהם?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איך ואיפה אתם משתמשים בחיישנים שלכם? האם אתם משתמשים בהם באופן חדשני?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4"/>
          <p:cNvSpPr txBox="1"/>
          <p:nvPr>
            <p:ph idx="11" type="ftr"/>
          </p:nvPr>
        </p:nvSpPr>
        <p:spPr>
          <a:xfrm>
            <a:off x="581192" y="6428254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2019, FLL Tutorials, Last Edit 1/24/2019</a:t>
            </a:r>
            <a:endParaRPr/>
          </a:p>
        </p:txBody>
      </p:sp>
      <p:pic>
        <p:nvPicPr>
          <p:cNvPr id="484" name="Google Shape;4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267" y="3552825"/>
            <a:ext cx="2599364" cy="219852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"/>
          <p:cNvSpPr txBox="1"/>
          <p:nvPr/>
        </p:nvSpPr>
        <p:spPr>
          <a:xfrm>
            <a:off x="1041853" y="4498199"/>
            <a:ext cx="11673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חיישן צבע/אור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"/>
          <p:cNvSpPr txBox="1"/>
          <p:nvPr/>
        </p:nvSpPr>
        <p:spPr>
          <a:xfrm>
            <a:off x="2284720" y="4498199"/>
            <a:ext cx="8755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חיישן מגע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"/>
          <p:cNvSpPr txBox="1"/>
          <p:nvPr/>
        </p:nvSpPr>
        <p:spPr>
          <a:xfrm>
            <a:off x="2217577" y="5543189"/>
            <a:ext cx="11713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חיישן מרחק (אולטראסוני)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"/>
          <p:cNvSpPr txBox="1"/>
          <p:nvPr/>
        </p:nvSpPr>
        <p:spPr>
          <a:xfrm>
            <a:off x="581192" y="5489742"/>
            <a:ext cx="11290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חיישן ג'יירו (זוית)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"/>
          <p:cNvPicPr preferRelativeResize="0"/>
          <p:nvPr/>
        </p:nvPicPr>
        <p:blipFill rotWithShape="1">
          <a:blip r:embed="rId4">
            <a:alphaModFix/>
          </a:blip>
          <a:srcRect b="59364" l="0" r="0" t="0"/>
          <a:stretch/>
        </p:blipFill>
        <p:spPr>
          <a:xfrm>
            <a:off x="3618706" y="3867154"/>
            <a:ext cx="2348139" cy="136825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"/>
          <p:cNvSpPr txBox="1"/>
          <p:nvPr/>
        </p:nvSpPr>
        <p:spPr>
          <a:xfrm>
            <a:off x="4342170" y="5243461"/>
            <a:ext cx="901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מנוע בינוני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4"/>
          <p:cNvPicPr preferRelativeResize="0"/>
          <p:nvPr/>
        </p:nvPicPr>
        <p:blipFill rotWithShape="1">
          <a:blip r:embed="rId4">
            <a:alphaModFix/>
          </a:blip>
          <a:srcRect b="8333" l="0" r="0" t="50000"/>
          <a:stretch/>
        </p:blipFill>
        <p:spPr>
          <a:xfrm>
            <a:off x="6007301" y="3815380"/>
            <a:ext cx="2547592" cy="152214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"/>
          <p:cNvSpPr txBox="1"/>
          <p:nvPr/>
        </p:nvSpPr>
        <p:spPr>
          <a:xfrm>
            <a:off x="7132995" y="5234779"/>
            <a:ext cx="8354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מנוע גדול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"/>
          <p:cNvSpPr txBox="1"/>
          <p:nvPr>
            <p:ph idx="11" type="ftr"/>
          </p:nvPr>
        </p:nvSpPr>
        <p:spPr>
          <a:xfrm>
            <a:off x="3816300" y="63879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362"/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תורגם לעברית ע"י D-BUG #3316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הציגו את האסטרטגיה שלכם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"/>
          <p:cNvSpPr txBox="1"/>
          <p:nvPr>
            <p:ph idx="1" type="body"/>
          </p:nvPr>
        </p:nvSpPr>
        <p:spPr>
          <a:xfrm>
            <a:off x="451557" y="1505583"/>
            <a:ext cx="82353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6000" lvl="0" marL="3060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איך תכננתם את האסטרטגיה שלכם?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208"/>
              <a:buFont typeface="Arial"/>
              <a:buChar char="◼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איך בחרתם איזה משימות לעשות?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SzPts val="3312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1" name="Google Shape;501;p5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2019, FLL Tutorials, Last Edit 1/24/2019</a:t>
            </a:r>
            <a:endParaRPr/>
          </a:p>
        </p:txBody>
      </p:sp>
      <p:sp>
        <p:nvSpPr>
          <p:cNvPr id="502" name="Google Shape;502;p5"/>
          <p:cNvSpPr txBox="1"/>
          <p:nvPr/>
        </p:nvSpPr>
        <p:spPr>
          <a:xfrm>
            <a:off x="6488150" y="2617075"/>
            <a:ext cx="21987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תציגו בעזרת התמונה של המגרש שהשופטים מספקים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או</a:t>
            </a:r>
            <a:endParaRPr b="0" i="0" sz="1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הכינו מראש טבלה ותמונה של מפה המציגה את המסלולים של הרובוט ואת האסטרטגיה שלכם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463" y="2617075"/>
            <a:ext cx="569595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"/>
          <p:cNvSpPr txBox="1"/>
          <p:nvPr>
            <p:ph idx="11" type="ftr"/>
          </p:nvPr>
        </p:nvSpPr>
        <p:spPr>
          <a:xfrm>
            <a:off x="3816350" y="63879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362"/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תורגם לעברית ע"י D-BUG #3316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תארו את פיתוח החליפות/זרועות שלכם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"/>
          <p:cNvSpPr txBox="1"/>
          <p:nvPr>
            <p:ph idx="1" type="body"/>
          </p:nvPr>
        </p:nvSpPr>
        <p:spPr>
          <a:xfrm>
            <a:off x="2845916" y="1722833"/>
            <a:ext cx="57948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8850" lvl="0" marL="3060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4"/>
              <a:buFont typeface="Arial"/>
              <a:buChar char="◼"/>
            </a:pPr>
            <a:r>
              <a:rPr lang="en-US" sz="2430">
                <a:latin typeface="Arial"/>
                <a:ea typeface="Arial"/>
                <a:cs typeface="Arial"/>
                <a:sym typeface="Arial"/>
              </a:rPr>
              <a:t>איך אתם פותרים את המשימות?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248850" lvl="0" marL="306000" rtl="1" algn="r">
              <a:lnSpc>
                <a:spcPct val="90000"/>
              </a:lnSpc>
              <a:spcBef>
                <a:spcPts val="1266"/>
              </a:spcBef>
              <a:spcAft>
                <a:spcPts val="0"/>
              </a:spcAft>
              <a:buSzPts val="2164"/>
              <a:buFont typeface="Arial"/>
              <a:buChar char="◼"/>
            </a:pPr>
            <a:r>
              <a:rPr lang="en-US" sz="2430">
                <a:latin typeface="Arial"/>
                <a:ea typeface="Arial"/>
                <a:cs typeface="Arial"/>
                <a:sym typeface="Arial"/>
              </a:rPr>
              <a:t>איך חשבתם על הרעיונות האלו?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248850" lvl="0" marL="306000" rtl="1" algn="r">
              <a:lnSpc>
                <a:spcPct val="90000"/>
              </a:lnSpc>
              <a:spcBef>
                <a:spcPts val="1266"/>
              </a:spcBef>
              <a:spcAft>
                <a:spcPts val="0"/>
              </a:spcAft>
              <a:buSzPts val="2164"/>
              <a:buFont typeface="Arial"/>
              <a:buChar char="◼"/>
            </a:pPr>
            <a:r>
              <a:rPr lang="en-US" sz="2430">
                <a:latin typeface="Arial"/>
                <a:ea typeface="Arial"/>
                <a:cs typeface="Arial"/>
                <a:sym typeface="Arial"/>
              </a:rPr>
              <a:t>איך פיתחתם את הרעיונות האלו לאורך זמן?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248850" lvl="0" marL="306000" rtl="1" algn="r">
              <a:lnSpc>
                <a:spcPct val="90000"/>
              </a:lnSpc>
              <a:spcBef>
                <a:spcPts val="1266"/>
              </a:spcBef>
              <a:spcAft>
                <a:spcPts val="0"/>
              </a:spcAft>
              <a:buSzPts val="2164"/>
              <a:buFont typeface="Arial"/>
              <a:buChar char="◼"/>
            </a:pPr>
            <a:r>
              <a:rPr lang="en-US" sz="2430">
                <a:latin typeface="Arial"/>
                <a:ea typeface="Arial"/>
                <a:cs typeface="Arial"/>
                <a:sym typeface="Arial"/>
              </a:rPr>
              <a:t>האם </a:t>
            </a:r>
            <a:r>
              <a:rPr lang="en-US" sz="2430">
                <a:latin typeface="Arial"/>
                <a:ea typeface="Arial"/>
                <a:cs typeface="Arial"/>
                <a:sym typeface="Arial"/>
              </a:rPr>
              <a:t>יש משימות שאתם פותרים באופן חדשני ויוצא מן הכלל?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111461" lvl="0" marL="306000" rtl="1" algn="r">
              <a:lnSpc>
                <a:spcPct val="90000"/>
              </a:lnSpc>
              <a:spcBef>
                <a:spcPts val="1266"/>
              </a:spcBef>
              <a:spcAft>
                <a:spcPts val="0"/>
              </a:spcAft>
              <a:buSzPts val="3064"/>
              <a:buNone/>
            </a:pPr>
            <a:r>
              <a:t/>
            </a:r>
            <a:endParaRPr sz="243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0000" y="4215750"/>
            <a:ext cx="2417827" cy="18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p6"/>
          <p:cNvSpPr txBox="1"/>
          <p:nvPr>
            <p:ph idx="11" type="ftr"/>
          </p:nvPr>
        </p:nvSpPr>
        <p:spPr>
          <a:xfrm>
            <a:off x="352592" y="6464116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2019, FLL Tutorials, Last Edit 1/24/2019</a:t>
            </a:r>
            <a:endParaRPr/>
          </a:p>
        </p:txBody>
      </p:sp>
      <p:pic>
        <p:nvPicPr>
          <p:cNvPr id="514" name="Google Shape;5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25" y="4055365"/>
            <a:ext cx="2541116" cy="190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625" y="1722821"/>
            <a:ext cx="2541116" cy="190583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"/>
          <p:cNvSpPr txBox="1"/>
          <p:nvPr>
            <p:ph idx="11" type="ftr"/>
          </p:nvPr>
        </p:nvSpPr>
        <p:spPr>
          <a:xfrm>
            <a:off x="3770225" y="64237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362"/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תורגם לעברית ע"י D-BUG #3316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הציגו את התוכנה שלכם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7"/>
          <p:cNvSpPr txBox="1"/>
          <p:nvPr>
            <p:ph idx="1" type="body"/>
          </p:nvPr>
        </p:nvSpPr>
        <p:spPr>
          <a:xfrm>
            <a:off x="3986650" y="1687525"/>
            <a:ext cx="4584300" cy="48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21"/>
              <a:buFont typeface="Arial"/>
              <a:buChar char="◼"/>
            </a:pPr>
            <a:r>
              <a:rPr lang="en-US" sz="2180">
                <a:latin typeface="Arial"/>
                <a:ea typeface="Arial"/>
                <a:cs typeface="Arial"/>
                <a:sym typeface="Arial"/>
              </a:rPr>
              <a:t>בגלל שאין שולחן משימות בחדר, אתם לא יכולים לסמוך על הדגמת התכנות שלכם כדי להראות את אמינות התכנה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80000"/>
              </a:lnSpc>
              <a:spcBef>
                <a:spcPts val="996"/>
              </a:spcBef>
              <a:spcAft>
                <a:spcPts val="0"/>
              </a:spcAft>
              <a:buSzPts val="2021"/>
              <a:buFont typeface="Arial"/>
              <a:buChar char="◼"/>
            </a:pPr>
            <a:r>
              <a:rPr lang="en-US" sz="2180">
                <a:latin typeface="Arial"/>
                <a:ea typeface="Arial"/>
                <a:cs typeface="Arial"/>
                <a:sym typeface="Arial"/>
              </a:rPr>
              <a:t>לכן, למדו להסביר את התוכנה באופן ברור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80000"/>
              </a:lnSpc>
              <a:spcBef>
                <a:spcPts val="996"/>
              </a:spcBef>
              <a:spcAft>
                <a:spcPts val="0"/>
              </a:spcAft>
              <a:buSzPts val="2021"/>
              <a:buFont typeface="Arial"/>
              <a:buChar char="◼"/>
            </a:pPr>
            <a:r>
              <a:rPr lang="en-US" sz="2180">
                <a:latin typeface="Arial"/>
                <a:ea typeface="Arial"/>
                <a:cs typeface="Arial"/>
                <a:sym typeface="Arial"/>
              </a:rPr>
              <a:t>לא משנה באיזו שפת תכנות בחרתם להשתמש, אתם צריכים להציג את איכות ויעילות התוכנה שלכם 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318700" lvl="1" marL="630000" rtl="1" algn="r">
              <a:lnSpc>
                <a:spcPct val="80000"/>
              </a:lnSpc>
              <a:spcBef>
                <a:spcPts val="952"/>
              </a:spcBef>
              <a:spcAft>
                <a:spcPts val="0"/>
              </a:spcAft>
              <a:buSzPts val="1819"/>
              <a:buFont typeface="Arial"/>
              <a:buChar char="◼"/>
            </a:pPr>
            <a:r>
              <a:rPr lang="en-US" sz="1960">
                <a:latin typeface="Arial"/>
                <a:ea typeface="Arial"/>
                <a:cs typeface="Arial"/>
                <a:sym typeface="Arial"/>
              </a:rPr>
              <a:t>טיפ: הוסיפו הערות לתוכנה שלכם כדי שהיא תהיה יותר מובנת לאחרים ולקבוצה שלכם</a:t>
            </a:r>
            <a:endParaRPr sz="3400"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80000"/>
              </a:lnSpc>
              <a:spcBef>
                <a:spcPts val="996"/>
              </a:spcBef>
              <a:spcAft>
                <a:spcPts val="0"/>
              </a:spcAft>
              <a:buSzPts val="2021"/>
              <a:buFont typeface="Arial"/>
              <a:buChar char="◼"/>
            </a:pPr>
            <a:r>
              <a:rPr lang="en-US" sz="2180">
                <a:latin typeface="Arial"/>
                <a:ea typeface="Arial"/>
                <a:cs typeface="Arial"/>
                <a:sym typeface="Arial"/>
              </a:rPr>
              <a:t>הדפיסו את התכנות שלכם או הציגו אותו על לפטופ בחדר שיפוט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"/>
          <p:cNvSpPr txBox="1"/>
          <p:nvPr>
            <p:ph idx="12" type="sldNum"/>
          </p:nvPr>
        </p:nvSpPr>
        <p:spPr>
          <a:xfrm>
            <a:off x="8283926" y="6387917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4" name="Google Shape;524;p7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2019, FLL Tutorials, Last Edit 1/24/2019</a:t>
            </a:r>
            <a:endParaRPr/>
          </a:p>
        </p:txBody>
      </p:sp>
      <p:pic>
        <p:nvPicPr>
          <p:cNvPr id="525" name="Google Shape;5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800" y="1745975"/>
            <a:ext cx="3649551" cy="16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600" y="3494825"/>
            <a:ext cx="3405426" cy="23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"/>
          <p:cNvSpPr txBox="1"/>
          <p:nvPr>
            <p:ph idx="11" type="ftr"/>
          </p:nvPr>
        </p:nvSpPr>
        <p:spPr>
          <a:xfrm>
            <a:off x="4044900" y="6395048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362"/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תורגם לעברית ע"י D-BUG #3316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הציגו את התוכנה שלכם </a:t>
            </a:r>
            <a:endParaRPr/>
          </a:p>
        </p:txBody>
      </p:sp>
      <p:sp>
        <p:nvSpPr>
          <p:cNvPr id="533" name="Google Shape;533;p8"/>
          <p:cNvSpPr txBox="1"/>
          <p:nvPr>
            <p:ph idx="1" type="body"/>
          </p:nvPr>
        </p:nvSpPr>
        <p:spPr>
          <a:xfrm>
            <a:off x="448100" y="1505575"/>
            <a:ext cx="82296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21"/>
              <a:buFont typeface="Arial"/>
              <a:buChar char="◼"/>
            </a:pPr>
            <a:r>
              <a:rPr lang="en-US" sz="1979">
                <a:latin typeface="Arial"/>
                <a:ea typeface="Arial"/>
                <a:cs typeface="Arial"/>
                <a:sym typeface="Arial"/>
              </a:rPr>
              <a:t>הסבירו כיצד התכנות שלכם מסודר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1" marL="630000" rtl="1" algn="r">
              <a:lnSpc>
                <a:spcPct val="80000"/>
              </a:lnSpc>
              <a:spcBef>
                <a:spcPts val="952"/>
              </a:spcBef>
              <a:spcAft>
                <a:spcPts val="0"/>
              </a:spcAft>
              <a:buSzPts val="1619"/>
              <a:buFont typeface="Arial"/>
              <a:buChar char="◼"/>
            </a:pPr>
            <a:r>
              <a:rPr lang="en-US" sz="1760">
                <a:latin typeface="Arial"/>
                <a:ea typeface="Arial"/>
                <a:cs typeface="Arial"/>
                <a:sym typeface="Arial"/>
              </a:rPr>
              <a:t>איך אתם יודעים מה כל בלוק בתוכנה שלכם עושה? יש הערות?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1" marL="630000" rtl="1" algn="r">
              <a:lnSpc>
                <a:spcPct val="80000"/>
              </a:lnSpc>
              <a:spcBef>
                <a:spcPts val="952"/>
              </a:spcBef>
              <a:spcAft>
                <a:spcPts val="0"/>
              </a:spcAft>
              <a:buSzPts val="1619"/>
              <a:buFont typeface="Arial"/>
              <a:buChar char="◼"/>
            </a:pPr>
            <a:r>
              <a:rPr lang="en-US" sz="1760">
                <a:latin typeface="Arial"/>
                <a:ea typeface="Arial"/>
                <a:cs typeface="Arial"/>
                <a:sym typeface="Arial"/>
              </a:rPr>
              <a:t>האם </a:t>
            </a:r>
            <a:r>
              <a:rPr lang="en-US" sz="1760">
                <a:latin typeface="Arial"/>
                <a:ea typeface="Arial"/>
                <a:cs typeface="Arial"/>
                <a:sym typeface="Arial"/>
              </a:rPr>
              <a:t>אתם משתמשים ב- My Blocks? איזה?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1" marL="630000" rtl="1" algn="r">
              <a:lnSpc>
                <a:spcPct val="80000"/>
              </a:lnSpc>
              <a:spcBef>
                <a:spcPts val="952"/>
              </a:spcBef>
              <a:spcAft>
                <a:spcPts val="0"/>
              </a:spcAft>
              <a:buSzPts val="1619"/>
              <a:buFont typeface="Arial"/>
              <a:buChar char="◼"/>
            </a:pPr>
            <a:r>
              <a:rPr lang="en-US" sz="1760">
                <a:latin typeface="Arial"/>
                <a:ea typeface="Arial"/>
                <a:cs typeface="Arial"/>
                <a:sym typeface="Arial"/>
              </a:rPr>
              <a:t>איך אתם עוקבים אחרי שינויים בקוד?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80000"/>
              </a:lnSpc>
              <a:spcBef>
                <a:spcPts val="996"/>
              </a:spcBef>
              <a:spcAft>
                <a:spcPts val="0"/>
              </a:spcAft>
              <a:buSzPts val="1821"/>
              <a:buFont typeface="Arial"/>
              <a:buChar char="◼"/>
            </a:pPr>
            <a:r>
              <a:rPr lang="en-US" sz="1979">
                <a:latin typeface="Arial"/>
                <a:ea typeface="Arial"/>
                <a:cs typeface="Arial"/>
                <a:sym typeface="Arial"/>
              </a:rPr>
              <a:t>הציגו אלמנטים ואלגוריתמים חדשניים ומעניינים שיצרתם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80000"/>
              </a:lnSpc>
              <a:spcBef>
                <a:spcPts val="996"/>
              </a:spcBef>
              <a:spcAft>
                <a:spcPts val="0"/>
              </a:spcAft>
              <a:buSzPts val="1821"/>
              <a:buFont typeface="Arial"/>
              <a:buChar char="◼"/>
            </a:pPr>
            <a:r>
              <a:rPr lang="en-US" sz="1979">
                <a:latin typeface="Arial"/>
                <a:ea typeface="Arial"/>
                <a:cs typeface="Arial"/>
                <a:sym typeface="Arial"/>
              </a:rPr>
              <a:t>הציגו מה עשיתם בתוכנה שהופך את הרובוט שלכם ליותר הדיר ואמין. באיזה חיישנים/טכניקות אתם משתמשים?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11301" lvl="0" marL="306000" rtl="1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21"/>
              <a:buFont typeface="Arial"/>
              <a:buChar char="◼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שוב, שופטים מנוסים יכירו תכנות של מישהו אחר.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1" marL="630000" rtl="1" algn="r">
              <a:lnSpc>
                <a:spcPct val="80000"/>
              </a:lnSpc>
              <a:spcBef>
                <a:spcPts val="952"/>
              </a:spcBef>
              <a:spcAft>
                <a:spcPts val="0"/>
              </a:spcAft>
              <a:buSzPts val="1619"/>
              <a:buFont typeface="Arial"/>
              <a:buChar char="◼"/>
            </a:pPr>
            <a:r>
              <a:rPr lang="en-US" sz="1760">
                <a:latin typeface="Arial"/>
                <a:ea typeface="Arial"/>
                <a:cs typeface="Arial"/>
                <a:sym typeface="Arial"/>
              </a:rPr>
              <a:t>אם השתמשתם בקוד ממקור אחר ציינו אותו, הסבירו כיצד הוא עובד ואיך הקבוצה שלכם השתמשה בו והתאימה אותה לצרכים שלה.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90328" lvl="0" marL="306000" rtl="1" algn="r">
              <a:lnSpc>
                <a:spcPct val="80000"/>
              </a:lnSpc>
              <a:spcBef>
                <a:spcPts val="996"/>
              </a:spcBef>
              <a:spcAft>
                <a:spcPts val="0"/>
              </a:spcAft>
              <a:buSzPts val="1822"/>
              <a:buNone/>
            </a:pPr>
            <a:r>
              <a:t/>
            </a:r>
            <a:endParaRPr sz="1979"/>
          </a:p>
        </p:txBody>
      </p:sp>
      <p:pic>
        <p:nvPicPr>
          <p:cNvPr id="534" name="Google Shape;534;p8"/>
          <p:cNvPicPr preferRelativeResize="0"/>
          <p:nvPr/>
        </p:nvPicPr>
        <p:blipFill rotWithShape="1">
          <a:blip r:embed="rId3">
            <a:alphaModFix/>
          </a:blip>
          <a:srcRect b="30285" l="0" r="0" t="9357"/>
          <a:stretch/>
        </p:blipFill>
        <p:spPr>
          <a:xfrm>
            <a:off x="532875" y="4847350"/>
            <a:ext cx="5520427" cy="15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8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2019, FLL Tutorials, Last Edit 1/24/2019</a:t>
            </a:r>
            <a:endParaRPr/>
          </a:p>
        </p:txBody>
      </p:sp>
      <p:pic>
        <p:nvPicPr>
          <p:cNvPr id="537" name="Google Shape;53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2850" y="4847350"/>
            <a:ext cx="2755853" cy="15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idx="11" type="ftr"/>
          </p:nvPr>
        </p:nvSpPr>
        <p:spPr>
          <a:xfrm>
            <a:off x="3807200" y="63117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362"/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תורגם לעברית ע"י D-BUG #3316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לא חובה, אבל מומלץ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9"/>
          <p:cNvSpPr txBox="1"/>
          <p:nvPr>
            <p:ph idx="1" type="body"/>
          </p:nvPr>
        </p:nvSpPr>
        <p:spPr>
          <a:xfrm>
            <a:off x="3917449" y="1564775"/>
            <a:ext cx="4722000" cy="50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70"/>
              <a:buFont typeface="Arial"/>
              <a:buChar char="◼"/>
            </a:pPr>
            <a:r>
              <a:rPr lang="en-US" sz="2250">
                <a:latin typeface="Arial"/>
                <a:ea typeface="Arial"/>
                <a:cs typeface="Arial"/>
                <a:sym typeface="Arial"/>
              </a:rPr>
              <a:t>שקלו להכין תקציר מנהלים כדי לתעד ולהציג את התהליך שלכם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80000"/>
              </a:lnSpc>
              <a:spcBef>
                <a:spcPts val="1050"/>
              </a:spcBef>
              <a:spcAft>
                <a:spcPts val="0"/>
              </a:spcAft>
              <a:buSzPts val="2070"/>
              <a:buFont typeface="Arial"/>
              <a:buChar char="◼"/>
            </a:pPr>
            <a:r>
              <a:rPr lang="en-US" sz="2250">
                <a:latin typeface="Arial"/>
                <a:ea typeface="Arial"/>
                <a:cs typeface="Arial"/>
                <a:sym typeface="Arial"/>
              </a:rPr>
              <a:t>שתפו בדיקות וניסויים שאולי ערכתם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80000"/>
              </a:lnSpc>
              <a:spcBef>
                <a:spcPts val="1050"/>
              </a:spcBef>
              <a:spcAft>
                <a:spcPts val="0"/>
              </a:spcAft>
              <a:buSzPts val="2070"/>
              <a:buFont typeface="Arial"/>
              <a:buChar char="◼"/>
            </a:pPr>
            <a:r>
              <a:rPr lang="en-US" sz="2250">
                <a:latin typeface="Arial"/>
                <a:ea typeface="Arial"/>
                <a:cs typeface="Arial"/>
                <a:sym typeface="Arial"/>
              </a:rPr>
              <a:t>חלק מהקבוצות מכינות פוסטר רובוט עם דוגמאות להצגה נוחה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80000"/>
              </a:lnSpc>
              <a:spcBef>
                <a:spcPts val="1050"/>
              </a:spcBef>
              <a:spcAft>
                <a:spcPts val="0"/>
              </a:spcAft>
              <a:buSzPts val="2070"/>
              <a:buFont typeface="Arial"/>
              <a:buChar char="◼"/>
            </a:pPr>
            <a:r>
              <a:rPr lang="en-US" sz="2250">
                <a:latin typeface="Arial"/>
                <a:ea typeface="Arial"/>
                <a:cs typeface="Arial"/>
                <a:sym typeface="Arial"/>
              </a:rPr>
              <a:t>שקלו להדפיס את התוכנה שלכם וגם תמונות של תהליך הפיתוח והרובוט הסופי שלכם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80000"/>
              </a:lnSpc>
              <a:spcBef>
                <a:spcPts val="1050"/>
              </a:spcBef>
              <a:spcAft>
                <a:spcPts val="0"/>
              </a:spcAft>
              <a:buSzPts val="2070"/>
              <a:buFont typeface="Arial"/>
              <a:buChar char="◼"/>
            </a:pPr>
            <a:r>
              <a:rPr lang="en-US" sz="2250">
                <a:latin typeface="Arial"/>
                <a:ea typeface="Arial"/>
                <a:cs typeface="Arial"/>
                <a:sym typeface="Arial"/>
              </a:rPr>
              <a:t>שקלו להשאיר לשופטים דף סיכום (וואן פייג'ר) של המצגת שלכם כדי לעזור להם לזכור אתכם (הוסיפו תמונה של הקבוצה שלכם, של הרובוט שלכם ונקודות חשובות שאתם רוצים להעביר)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74555" lvl="0" marL="306000" rtl="1" algn="r">
              <a:lnSpc>
                <a:spcPct val="80000"/>
              </a:lnSpc>
              <a:spcBef>
                <a:spcPts val="1050"/>
              </a:spcBef>
              <a:spcAft>
                <a:spcPts val="0"/>
              </a:spcAft>
              <a:buSzPts val="2070"/>
              <a:buNone/>
            </a:pPr>
            <a:r>
              <a:t/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9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Google Shape;546;p9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2019, FLL Tutorials, Last Edit 1/24/2019</a:t>
            </a:r>
            <a:endParaRPr/>
          </a:p>
        </p:txBody>
      </p:sp>
      <p:pic>
        <p:nvPicPr>
          <p:cNvPr id="547" name="Google Shape;5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28986">
            <a:off x="1327322" y="1615103"/>
            <a:ext cx="2325352" cy="294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20333">
            <a:off x="365592" y="3771131"/>
            <a:ext cx="1829540" cy="23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"/>
          <p:cNvSpPr txBox="1"/>
          <p:nvPr>
            <p:ph idx="11" type="ftr"/>
          </p:nvPr>
        </p:nvSpPr>
        <p:spPr>
          <a:xfrm>
            <a:off x="3843200" y="63879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SzPts val="1362"/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תורגם לעברית ע"י D-BUG #3316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2014-10-28T21:59:38Z</dcterms:created>
  <dc:creator>Sanjay Seshan</dc:creator>
</cp:coreProperties>
</file>